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11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21" r:id="rId34"/>
    <p:sldId id="322" r:id="rId35"/>
    <p:sldId id="287" r:id="rId36"/>
    <p:sldId id="288" r:id="rId37"/>
    <p:sldId id="323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9" r:id="rId51"/>
    <p:sldId id="307" r:id="rId52"/>
    <p:sldId id="306" r:id="rId53"/>
    <p:sldId id="312" r:id="rId54"/>
    <p:sldId id="304" r:id="rId55"/>
    <p:sldId id="303" r:id="rId56"/>
    <p:sldId id="313" r:id="rId57"/>
    <p:sldId id="314" r:id="rId58"/>
    <p:sldId id="316" r:id="rId59"/>
    <p:sldId id="317" r:id="rId60"/>
    <p:sldId id="315" r:id="rId61"/>
    <p:sldId id="318" r:id="rId62"/>
    <p:sldId id="32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8676103-7F6D-4099-AC2F-3EE5AAAD097E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B187A2-08BD-4CB7-BADA-2BD83A73B79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103-7F6D-4099-AC2F-3EE5AAAD097E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7A2-08BD-4CB7-BADA-2BD83A73B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103-7F6D-4099-AC2F-3EE5AAAD097E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7A2-08BD-4CB7-BADA-2BD83A73B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103-7F6D-4099-AC2F-3EE5AAAD097E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7A2-08BD-4CB7-BADA-2BD83A73B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103-7F6D-4099-AC2F-3EE5AAAD097E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7A2-08BD-4CB7-BADA-2BD83A73B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103-7F6D-4099-AC2F-3EE5AAAD097E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7A2-08BD-4CB7-BADA-2BD83A73B7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103-7F6D-4099-AC2F-3EE5AAAD097E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7A2-08BD-4CB7-BADA-2BD83A73B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103-7F6D-4099-AC2F-3EE5AAAD097E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7A2-08BD-4CB7-BADA-2BD83A73B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103-7F6D-4099-AC2F-3EE5AAAD097E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7A2-08BD-4CB7-BADA-2BD83A73B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103-7F6D-4099-AC2F-3EE5AAAD097E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7A2-08BD-4CB7-BADA-2BD83A73B79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6103-7F6D-4099-AC2F-3EE5AAAD097E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87A2-08BD-4CB7-BADA-2BD83A73B7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8676103-7F6D-4099-AC2F-3EE5AAAD097E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B187A2-08BD-4CB7-BADA-2BD83A73B7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077200" cy="3508977"/>
          </a:xfrm>
        </p:spPr>
        <p:txBody>
          <a:bodyPr/>
          <a:lstStyle/>
          <a:p>
            <a:r>
              <a:rPr lang="en-US" dirty="0" smtClean="0"/>
              <a:t>Pick up a photography packet at the front table</a:t>
            </a:r>
          </a:p>
          <a:p>
            <a:endParaRPr lang="en-US" dirty="0"/>
          </a:p>
          <a:p>
            <a:r>
              <a:rPr lang="en-US" dirty="0" smtClean="0"/>
              <a:t>No painting today….</a:t>
            </a:r>
            <a:endParaRPr lang="en-US" dirty="0"/>
          </a:p>
        </p:txBody>
      </p:sp>
      <p:pic>
        <p:nvPicPr>
          <p:cNvPr id="1026" name="Picture 2" descr="Image result for photography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7912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6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ts2.mm.bing.net/th?id=HN.608046775128097149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1" y="457200"/>
            <a:ext cx="802607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ts1.mm.bing.net/th?id=HN.60801518134303528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04799"/>
            <a:ext cx="3848100" cy="588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ts1.mm.bing.net/th?id=HN.608030651819034228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57200"/>
            <a:ext cx="826128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ts4.mm.bing.net/th?id=HN.608054046507598751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1541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ts1.mm.bing.net/th?id=HN.607986396481454404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52985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ts2.mm.bing.net/th?id=HN.608005560619765461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ts4.mm.bing.net/th?id=HN.607987233992475415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06222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9273"/>
            <a:ext cx="7024744" cy="1143000"/>
          </a:xfrm>
        </p:spPr>
        <p:txBody>
          <a:bodyPr/>
          <a:lstStyle/>
          <a:p>
            <a:r>
              <a:rPr lang="en-US" dirty="0" smtClean="0"/>
              <a:t>Horizon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618"/>
            <a:ext cx="8229600" cy="4525963"/>
          </a:xfrm>
        </p:spPr>
        <p:txBody>
          <a:bodyPr/>
          <a:lstStyle/>
          <a:p>
            <a:r>
              <a:rPr lang="en-US" dirty="0" smtClean="0"/>
              <a:t>Try using either top 1/3 or bottom 1/3!</a:t>
            </a:r>
            <a:endParaRPr lang="en-US" dirty="0"/>
          </a:p>
        </p:txBody>
      </p:sp>
      <p:pic>
        <p:nvPicPr>
          <p:cNvPr id="18434" name="Picture 2" descr="http://ts2.mm.bing.net/th?id=HN.608053161740863745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s1.mm.bing.net/th?id=HN.608055343588115272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3403858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ts3.mm.bing.net/th?id=HN.608044975532802306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58" y="4102227"/>
            <a:ext cx="4051171" cy="270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ts2.mm.bing.net/th?id=HN.607989484553834321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hotos above show how the use of the rule of thirds in photography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71"/>
          <a:stretch/>
        </p:blipFill>
        <p:spPr bwMode="auto">
          <a:xfrm>
            <a:off x="3496492" y="2743200"/>
            <a:ext cx="5128725" cy="37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34"/>
            <a:ext cx="7024744" cy="1143000"/>
          </a:xfrm>
        </p:spPr>
        <p:txBody>
          <a:bodyPr/>
          <a:lstStyle/>
          <a:p>
            <a:r>
              <a:rPr lang="en-US" dirty="0" smtClean="0"/>
              <a:t>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hampions Digital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371600"/>
            <a:ext cx="4572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ts3.mm.bing.net/th?id=HN.608007321557534290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27846"/>
            <a:ext cx="3492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8387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Compositional technique used to </a:t>
            </a:r>
          </a:p>
          <a:p>
            <a:pPr algn="ctr"/>
            <a:r>
              <a:rPr lang="en-US" sz="3200" dirty="0" smtClean="0"/>
              <a:t>DRAW ATTENTION </a:t>
            </a:r>
          </a:p>
          <a:p>
            <a:pPr algn="ctr"/>
            <a:r>
              <a:rPr lang="en-US" sz="3200" dirty="0" smtClean="0"/>
              <a:t>to the main subject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3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400800" cy="41910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Composition </a:t>
            </a:r>
            <a:r>
              <a:rPr lang="en-US" sz="4800" dirty="0" smtClean="0"/>
              <a:t>&amp; Photography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718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Positioned around the SUBJECT</a:t>
            </a:r>
            <a:endParaRPr lang="en-US" dirty="0"/>
          </a:p>
        </p:txBody>
      </p:sp>
      <p:pic>
        <p:nvPicPr>
          <p:cNvPr id="21506" name="Picture 2" descr="http://ts4.mm.bing.net/th?id=HN.607998010070404983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15636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Framing - created by Artifak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2093"/>
            <a:ext cx="3812721" cy="25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714" y="914400"/>
            <a:ext cx="6777317" cy="35089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Takes away </a:t>
            </a:r>
            <a:r>
              <a:rPr lang="en-US" sz="3200" u="sng" dirty="0" smtClean="0"/>
              <a:t>distracting</a:t>
            </a:r>
            <a:r>
              <a:rPr lang="en-US" sz="3200" dirty="0" smtClean="0"/>
              <a:t> details</a:t>
            </a:r>
            <a:endParaRPr lang="en-US" sz="3200" dirty="0"/>
          </a:p>
        </p:txBody>
      </p:sp>
      <p:pic>
        <p:nvPicPr>
          <p:cNvPr id="22530" name="Picture 2" descr="Paul Benjamin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3" y="3200400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opyright © 2009 Barrie Brewer, Nikon D300, 18-200VR lens, 1/500 se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73" y="2177142"/>
            <a:ext cx="4183527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ANGLE OF VIEW </a:t>
            </a:r>
            <a:br>
              <a:rPr lang="en-US" dirty="0" smtClean="0"/>
            </a:br>
            <a:r>
              <a:rPr lang="en-US" dirty="0" smtClean="0"/>
              <a:t>(viewpoint)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b="1" u="sng" dirty="0" smtClean="0"/>
              <a:t>Eye Level  </a:t>
            </a:r>
            <a:r>
              <a:rPr lang="en-US" sz="3200" dirty="0" smtClean="0"/>
              <a:t>(looking straight on)</a:t>
            </a:r>
          </a:p>
          <a:p>
            <a:pPr marL="514350" indent="-514350">
              <a:buAutoNum type="arabicPeriod"/>
            </a:pPr>
            <a:r>
              <a:rPr lang="en-US" sz="4000" b="1" u="sng" dirty="0" smtClean="0"/>
              <a:t>Below Eye Level  </a:t>
            </a:r>
            <a:r>
              <a:rPr lang="en-US" sz="3200" dirty="0" smtClean="0"/>
              <a:t>(looking up)</a:t>
            </a:r>
          </a:p>
          <a:p>
            <a:pPr marL="514350" indent="-514350">
              <a:buAutoNum type="arabicPeriod"/>
            </a:pPr>
            <a:r>
              <a:rPr lang="en-US" sz="4000" b="1" u="sng" dirty="0" smtClean="0"/>
              <a:t>Above Eye Level  </a:t>
            </a:r>
            <a:r>
              <a:rPr lang="en-US" sz="3200" dirty="0" smtClean="0"/>
              <a:t>(looking down)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97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Eye level (looking straight 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ts2.mm.bing.net/th?id=HN.608033632530926625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57400"/>
            <a:ext cx="408214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ts4.mm.bing.net/th?id=HN.608028658956240175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152900" cy="28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155121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Below Eye Level (looking up)</a:t>
            </a:r>
            <a:endParaRPr lang="en-US" dirty="0"/>
          </a:p>
        </p:txBody>
      </p:sp>
      <p:pic>
        <p:nvPicPr>
          <p:cNvPr id="24578" name="Picture 2" descr="http://ts1.mm.bing.net/th?id=HN.607998224812543392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ts2.mm.bing.net/th?id=HN.608014532804346497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8121"/>
            <a:ext cx="3505200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ts4.mm.bing.net/th?id=HN.607986173133390039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035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334000"/>
            <a:ext cx="224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AKA: worm’s eye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88" y="762000"/>
            <a:ext cx="3765947" cy="5021263"/>
          </a:xfrm>
        </p:spPr>
      </p:pic>
    </p:spTree>
    <p:extLst>
      <p:ext uri="{BB962C8B-B14F-4D97-AF65-F5344CB8AC3E}">
        <p14:creationId xmlns:p14="http://schemas.microsoft.com/office/powerpoint/2010/main" val="25765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55" y="260350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3. Above Eye Level (looking down)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019800"/>
            <a:ext cx="206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AKA: Bird’s eye view</a:t>
            </a:r>
            <a:endParaRPr lang="en-US" dirty="0"/>
          </a:p>
        </p:txBody>
      </p:sp>
      <p:pic>
        <p:nvPicPr>
          <p:cNvPr id="25602" name="Picture 2" descr="http://ts3.mm.bing.net/th?id=HN.608037540942515818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10" y="1403350"/>
            <a:ext cx="369454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healthyrecipeecstasy.com/wp-content/uploads/2013/07/birds-eye-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" y="1663700"/>
            <a:ext cx="4732025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ts3.mm.bing.net/th?id=HN.607997821091448538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51122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28" y="762000"/>
            <a:ext cx="7024744" cy="1143000"/>
          </a:xfrm>
        </p:spPr>
        <p:txBody>
          <a:bodyPr/>
          <a:lstStyle/>
          <a:p>
            <a:r>
              <a:rPr lang="en-US" dirty="0" smtClean="0"/>
              <a:t>Other things to think about: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Direction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(portrait or landscape)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  or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            </a:t>
            </a:r>
          </a:p>
          <a:p>
            <a:r>
              <a:rPr lang="en-US" sz="3200" dirty="0" smtClean="0"/>
              <a:t>The background </a:t>
            </a:r>
          </a:p>
          <a:p>
            <a:pPr lvl="1"/>
            <a:r>
              <a:rPr lang="en-US" dirty="0" smtClean="0"/>
              <a:t>if distracting </a:t>
            </a:r>
            <a:r>
              <a:rPr lang="en-US" dirty="0" smtClean="0">
                <a:sym typeface="Wingdings" pitchFamily="2" charset="2"/>
              </a:rPr>
              <a:t> crop out/zoom in </a:t>
            </a:r>
          </a:p>
          <a:p>
            <a:pPr marL="365760" lvl="1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		move to another spot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43546" y="3124200"/>
            <a:ext cx="6858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0" y="3567546"/>
            <a:ext cx="1371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istracting+backgrounds+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2857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2.yimg.com/ib/th?id=HN.608041767194198302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290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3.mm.bing.net/th?id=HN.607998035837649534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871" y="-571500"/>
            <a:ext cx="441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…also  LIGHTING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p.yimg.com/ib/th?id=HN.608011874223260184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65" y="762000"/>
            <a:ext cx="3456212" cy="27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.yimg.com/ib/th?id=HN.608055107364390580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4500177" cy="28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ngaroos Backlit Photograph - Kangaroos Backlit Fine Art Pr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8" y="4000500"/>
            <a:ext cx="3333747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cklit Hummingbird Photograph - Backlit Hummingbird Fine Art Pr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7" y="457200"/>
            <a:ext cx="4129737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Symmetry       </a:t>
            </a:r>
          </a:p>
          <a:p>
            <a:pPr lvl="1"/>
            <a:r>
              <a:rPr lang="en-US" sz="2800" dirty="0"/>
              <a:t>Creates order   </a:t>
            </a:r>
          </a:p>
          <a:p>
            <a:pPr lvl="1"/>
            <a:r>
              <a:rPr lang="en-US" sz="2800" dirty="0" smtClean="0"/>
              <a:t>Can lack movement</a:t>
            </a:r>
          </a:p>
          <a:p>
            <a:r>
              <a:rPr lang="en-US" sz="3200" dirty="0" smtClean="0"/>
              <a:t>Asymmetry</a:t>
            </a:r>
          </a:p>
          <a:p>
            <a:pPr lvl="1"/>
            <a:r>
              <a:rPr lang="en-US" sz="2800" dirty="0" smtClean="0"/>
              <a:t>Try for more interesting images!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50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p3.yimg.com/ib/th?id=HN.608026490003065983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p2.yimg.com/ib/th?id=HN.608003146853256634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86890"/>
            <a:ext cx="3257550" cy="493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p2.yimg.com/ib/th?id=HN.607993848250896178&amp;pid=15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8086"/>
            <a:ext cx="1563078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p3.yimg.com/ib/th?id=HN.607995411615187887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2960914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point of interest</a:t>
            </a:r>
          </a:p>
          <a:p>
            <a:r>
              <a:rPr lang="en-US" dirty="0" smtClean="0"/>
              <a:t>What the viewer’s eye </a:t>
            </a:r>
            <a:r>
              <a:rPr lang="en-US" b="1" u="sng" dirty="0" smtClean="0"/>
              <a:t>SEES</a:t>
            </a:r>
            <a:r>
              <a:rPr lang="en-US" dirty="0" smtClean="0"/>
              <a:t> first</a:t>
            </a:r>
          </a:p>
          <a:p>
            <a:r>
              <a:rPr lang="en-US" dirty="0" smtClean="0"/>
              <a:t>Used to capture the viewer’s attention</a:t>
            </a:r>
          </a:p>
          <a:p>
            <a:r>
              <a:rPr lang="en-US" dirty="0" smtClean="0"/>
              <a:t>Can be </a:t>
            </a:r>
            <a:r>
              <a:rPr lang="en-US" b="1" dirty="0" smtClean="0"/>
              <a:t>ANYTHING!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277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focal point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0" y="926324"/>
            <a:ext cx="73152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focal point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49" y="1143000"/>
            <a:ext cx="6096001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focal point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620000" cy="548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OCAL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56497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ts1.mm.bing.net/th?id=HN.60800635089250286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focal point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8" y="1143000"/>
            <a:ext cx="737558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ocal point by lens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17418"/>
            <a:ext cx="8001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0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5890" y="1180064"/>
            <a:ext cx="6652710" cy="22293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Ways to ENHANCE </a:t>
            </a:r>
            <a:br>
              <a:rPr lang="en-US" dirty="0" smtClean="0"/>
            </a:br>
            <a:r>
              <a:rPr lang="en-US" dirty="0" smtClean="0"/>
              <a:t>your FOCAL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sp.yimg.com/ib/th?id=HN.60800383404218994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181298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p.yimg.com/ib/th?id=HN.608003834042189940&amp;pid=15.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27749"/>
          <a:stretch/>
        </p:blipFill>
        <p:spPr bwMode="auto">
          <a:xfrm>
            <a:off x="4889499" y="1851416"/>
            <a:ext cx="3952697" cy="262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92415"/>
            <a:ext cx="7238999" cy="3508977"/>
          </a:xfrm>
        </p:spPr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en-US" sz="8000" dirty="0" smtClean="0"/>
              <a:t>POSITION</a:t>
            </a:r>
          </a:p>
          <a:p>
            <a:pPr marL="68580" indent="0">
              <a:buNone/>
            </a:pPr>
            <a:r>
              <a:rPr lang="en-US" sz="2800" dirty="0" smtClean="0"/>
              <a:t>Placing it in </a:t>
            </a:r>
          </a:p>
          <a:p>
            <a:pPr marL="68580" indent="0">
              <a:buNone/>
            </a:pPr>
            <a:r>
              <a:rPr lang="en-US" sz="2800" dirty="0" smtClean="0"/>
              <a:t>a prominent area </a:t>
            </a:r>
          </a:p>
          <a:p>
            <a:pPr marL="68580" indent="0">
              <a:buNone/>
            </a:pPr>
            <a:r>
              <a:rPr lang="en-US" sz="2800" dirty="0" smtClean="0"/>
              <a:t>(ex. Rule of Thirds)</a:t>
            </a:r>
          </a:p>
        </p:txBody>
      </p:sp>
      <p:pic>
        <p:nvPicPr>
          <p:cNvPr id="6146" name="Picture 2" descr="What is the Focal Point in this Picture?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828800"/>
            <a:ext cx="4324350" cy="471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238999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5400" dirty="0" smtClean="0">
                <a:solidFill>
                  <a:schemeClr val="bg2"/>
                </a:solidFill>
              </a:rPr>
              <a:t>2. </a:t>
            </a:r>
            <a:r>
              <a:rPr lang="en-US" sz="7200" dirty="0" smtClean="0"/>
              <a:t>FOCUS</a:t>
            </a:r>
          </a:p>
          <a:p>
            <a:pPr marL="68580" indent="0">
              <a:buNone/>
            </a:pPr>
            <a:r>
              <a:rPr lang="en-US" dirty="0" smtClean="0"/>
              <a:t>Have background be out of focus</a:t>
            </a:r>
          </a:p>
          <a:p>
            <a:pPr marL="68580" indent="0">
              <a:buNone/>
            </a:pPr>
            <a:r>
              <a:rPr lang="en-US" i="1" dirty="0" smtClean="0"/>
              <a:t>	(aperture—f-Stop—depth of field)</a:t>
            </a:r>
          </a:p>
        </p:txBody>
      </p:sp>
      <p:pic>
        <p:nvPicPr>
          <p:cNvPr id="7170" name="Picture 2" descr="http://ts2.mm.bing.net/th?id=HN.608010358097512821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390572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s1.mm.bing.net/th?id=HN.608012166283134208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64" y="3314700"/>
            <a:ext cx="383059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4817" y="6019800"/>
            <a:ext cx="5279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*****MAKE SURE ENTIRE </a:t>
            </a:r>
            <a:r>
              <a:rPr lang="en-US" dirty="0" smtClean="0"/>
              <a:t>IMAGE IS NOT BLURRY!!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... the aperture creates a narrow depth of field. Image by Marc Dezem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epth of Field can also be used to enhance and bring focus to an are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57187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914400"/>
            <a:ext cx="7238999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6000" dirty="0" smtClean="0">
                <a:solidFill>
                  <a:schemeClr val="bg2"/>
                </a:solidFill>
              </a:rPr>
              <a:t>3.</a:t>
            </a:r>
            <a:r>
              <a:rPr lang="en-US" sz="8000" dirty="0" smtClean="0"/>
              <a:t>BLUR</a:t>
            </a:r>
          </a:p>
          <a:p>
            <a:pPr marL="68580" indent="0">
              <a:buFont typeface="Wingdings 2" pitchFamily="18" charset="2"/>
              <a:buNone/>
            </a:pPr>
            <a:r>
              <a:rPr lang="en-US" sz="2800" dirty="0" smtClean="0"/>
              <a:t>Background blurred to show motion</a:t>
            </a:r>
          </a:p>
          <a:p>
            <a:pPr marL="68580" indent="0">
              <a:buFont typeface="Wingdings 2" pitchFamily="18" charset="2"/>
              <a:buNone/>
            </a:pPr>
            <a:r>
              <a:rPr lang="en-US" sz="2800" i="1" dirty="0" smtClean="0"/>
              <a:t>	(shutter speed)</a:t>
            </a:r>
          </a:p>
        </p:txBody>
      </p:sp>
      <p:pic>
        <p:nvPicPr>
          <p:cNvPr id="10244" name="Picture 4" descr="http://ts3.mm.bing.net/th?id=HN.608044657710140146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42849"/>
            <a:ext cx="4038600" cy="295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s4.mm.bing.net/th?id=HN.608048510291545143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1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ts1.mm.bing.net/th?id=HN.607996373687861536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995940"/>
            <a:ext cx="7696201" cy="51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1981200" y="1600200"/>
            <a:ext cx="4953000" cy="4343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8195" y="6073380"/>
            <a:ext cx="5279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*****MAKE SURE ENTIRE </a:t>
            </a:r>
            <a:r>
              <a:rPr lang="en-US" dirty="0" smtClean="0"/>
              <a:t>IMAGE IS NOT BLURRY!!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1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914400"/>
            <a:ext cx="7238999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6000" dirty="0">
                <a:solidFill>
                  <a:schemeClr val="bg2"/>
                </a:solidFill>
              </a:rPr>
              <a:t>4</a:t>
            </a:r>
            <a:r>
              <a:rPr lang="en-US" sz="6000" dirty="0" smtClean="0">
                <a:solidFill>
                  <a:schemeClr val="bg2"/>
                </a:solidFill>
              </a:rPr>
              <a:t>.</a:t>
            </a:r>
            <a:r>
              <a:rPr lang="en-US" sz="8000" dirty="0" smtClean="0"/>
              <a:t>SIZE</a:t>
            </a:r>
          </a:p>
          <a:p>
            <a:pPr marL="68580" indent="0">
              <a:buFont typeface="Wingdings 2" pitchFamily="18" charset="2"/>
              <a:buNone/>
            </a:pPr>
            <a:r>
              <a:rPr lang="en-US" sz="2800" dirty="0" smtClean="0"/>
              <a:t>Make focal point large (or small!)</a:t>
            </a:r>
            <a:endParaRPr lang="en-US" sz="2800" i="1" dirty="0" smtClean="0"/>
          </a:p>
        </p:txBody>
      </p:sp>
      <p:pic>
        <p:nvPicPr>
          <p:cNvPr id="12290" name="Picture 2" descr="http://ts2.mm.bing.net/th?id=HN.608036501564427793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17" y="2668888"/>
            <a:ext cx="3147083" cy="236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ocal-poin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419099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14400"/>
            <a:ext cx="8305800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6000" dirty="0">
                <a:solidFill>
                  <a:schemeClr val="bg2"/>
                </a:solidFill>
              </a:rPr>
              <a:t>5</a:t>
            </a:r>
            <a:r>
              <a:rPr lang="en-US" sz="6000" dirty="0" smtClean="0">
                <a:solidFill>
                  <a:schemeClr val="bg2"/>
                </a:solidFill>
              </a:rPr>
              <a:t>.</a:t>
            </a:r>
            <a:r>
              <a:rPr lang="en-US" sz="8000" dirty="0" smtClean="0"/>
              <a:t>COLOR</a:t>
            </a:r>
          </a:p>
          <a:p>
            <a:pPr marL="68580" indent="0">
              <a:buFont typeface="Wingdings 2" pitchFamily="18" charset="2"/>
              <a:buNone/>
            </a:pPr>
            <a:r>
              <a:rPr lang="en-US" sz="2600" dirty="0" smtClean="0"/>
              <a:t>Use contrasting colors(or different)to set it apart</a:t>
            </a:r>
          </a:p>
        </p:txBody>
      </p:sp>
      <p:pic>
        <p:nvPicPr>
          <p:cNvPr id="14342" name="Picture 6" descr="What is Visual Weight in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1938"/>
            <a:ext cx="4717472" cy="353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... album funeral photography song funeral photography photo of the li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2" y="3384660"/>
            <a:ext cx="3124200" cy="207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731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--or use COLOR SPLASH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in </a:t>
            </a:r>
            <a:r>
              <a:rPr lang="en-US" i="1" dirty="0"/>
              <a:t>Photoshop</a:t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Picture 2" descr="... using color to highlight the lizard. This was accomplished using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5" y="3429000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s3.mm.bing.net/th?id=HN.607998611360514286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57549"/>
            <a:ext cx="4572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914400"/>
            <a:ext cx="7238999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6000" dirty="0">
                <a:solidFill>
                  <a:schemeClr val="bg2"/>
                </a:solidFill>
              </a:rPr>
              <a:t>6</a:t>
            </a:r>
            <a:r>
              <a:rPr lang="en-US" sz="6000" dirty="0" smtClean="0">
                <a:solidFill>
                  <a:schemeClr val="bg2"/>
                </a:solidFill>
              </a:rPr>
              <a:t>.</a:t>
            </a:r>
            <a:r>
              <a:rPr lang="en-US" sz="8000" dirty="0" smtClean="0"/>
              <a:t>SHAPE</a:t>
            </a:r>
          </a:p>
          <a:p>
            <a:pPr marL="68580" indent="0">
              <a:buFont typeface="Wingdings 2" pitchFamily="18" charset="2"/>
              <a:buNone/>
            </a:pPr>
            <a:r>
              <a:rPr lang="en-US" sz="2800" dirty="0" smtClean="0"/>
              <a:t>Repetition of similar items can make a different form/shape stand out</a:t>
            </a:r>
            <a:endParaRPr lang="en-US" sz="2800" i="1" dirty="0" smtClean="0"/>
          </a:p>
        </p:txBody>
      </p:sp>
      <p:pic>
        <p:nvPicPr>
          <p:cNvPr id="13314" name="Picture 2" descr="http://ts3.mm.bing.net/th?id=HN.607987032134975566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9" y="304800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s2.mm.bing.net/th?id=HN.608023633844309585&amp;pid=15.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6"/>
          <a:stretch/>
        </p:blipFill>
        <p:spPr bwMode="auto">
          <a:xfrm>
            <a:off x="4191000" y="3394676"/>
            <a:ext cx="4059381" cy="26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cache3.asset-cache.net/gc/89642801-girl-in-pit-of-blue-plastic-balls-gettyimages.jpg?v=1&amp;c=IWSAsset&amp;k=2&amp;d=KFJs8bE2tqOKRK0cnOsuquijfU%2bRfUZJhS39xcODVmm4HPARSYRDD159SQYkWT0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14"/>
          <a:stretch/>
        </p:blipFill>
        <p:spPr bwMode="auto">
          <a:xfrm>
            <a:off x="762000" y="3105738"/>
            <a:ext cx="3026064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PATTERN</a:t>
            </a:r>
            <a:br>
              <a:rPr lang="en-US" dirty="0" smtClean="0"/>
            </a:br>
            <a:r>
              <a:rPr lang="en-US" sz="3600" dirty="0" smtClean="0"/>
              <a:t>(repetition </a:t>
            </a:r>
            <a:r>
              <a:rPr lang="en-US" sz="3600" dirty="0"/>
              <a:t>without a focal point)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ts3.mm.bing.net/th?id=HN.608055133135896586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276600" cy="23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ts4.mm.bing.net/th?id=HN.608046306970896687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2" y="1828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ts2.mm.bing.net/th?id=HN.608043115813667709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32766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ts1.mm.bing.net/th?id=HN.608047720022148632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s1.mm.bing.net/th?id=HN.608047720022148632&amp;pid=15.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29762" b="38095"/>
          <a:stretch/>
        </p:blipFill>
        <p:spPr bwMode="auto">
          <a:xfrm>
            <a:off x="4648200" y="2286000"/>
            <a:ext cx="40884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3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146683"/>
            <a:ext cx="7024744" cy="1143000"/>
          </a:xfrm>
        </p:spPr>
        <p:txBody>
          <a:bodyPr/>
          <a:lstStyle/>
          <a:p>
            <a:r>
              <a:rPr lang="en-US" dirty="0" smtClean="0"/>
              <a:t>Illustrative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349023"/>
            <a:ext cx="6777317" cy="3508977"/>
          </a:xfrm>
        </p:spPr>
        <p:txBody>
          <a:bodyPr/>
          <a:lstStyle/>
          <a:p>
            <a:r>
              <a:rPr lang="en-US" dirty="0" smtClean="0"/>
              <a:t>What story can you tell without the use of words?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://tse2.mm.bing.net/th?id=OIP.M889fec8eb97d49c74b36bb4ff82c8edfo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372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atimesphoto.files.wordpress.com/2013/04/fa_890_dogweek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4572000" cy="28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4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622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7200" dirty="0" smtClean="0"/>
              <a:t>TRIPTYCHS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6730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media-cache-ec0.pinimg.com/736x/59/ab/01/59ab017ab0891186852453b0e22e89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0104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media-cache-ak0.pinimg.com/736x/a7/cf/30/a7cf30aa97c7a59fea942d28bf0de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6667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hotography tripty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33" y="575225"/>
            <a:ext cx="3964367" cy="565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images.artsonia.com/art/34415494.jpg?maxwidth=160&amp;maxheight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152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.artsonia.com/art/34415470.jpg?maxwidth=160&amp;maxheight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50" y="1752600"/>
            <a:ext cx="152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s.artsonia.com/art/34415460.jpg?maxwidth=160&amp;maxheight=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92" y="1065999"/>
            <a:ext cx="152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3622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COLOR POP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779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ometimes you just need to talk to someo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3829666" cy="573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ts2.mm.bing.net/th?id=HN.608031377672179317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4996871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6" y="914400"/>
            <a:ext cx="4282795" cy="479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0"/>
            <a:ext cx="7024744" cy="1143000"/>
          </a:xfrm>
        </p:spPr>
        <p:txBody>
          <a:bodyPr/>
          <a:lstStyle/>
          <a:p>
            <a:r>
              <a:rPr lang="en-US" dirty="0" smtClean="0"/>
              <a:t>Landscape images…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in best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hotography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33" y="3124200"/>
            <a:ext cx="4944034" cy="32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media-cache-ak0.pinimg.com/736x/2a/d2/bf/2ad2bfbb43a61025235391a04ad17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010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ts4.mm.bing.net/th?id=HN.608042342724668795&amp;pid=15.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8"/>
          <a:stretch/>
        </p:blipFill>
        <p:spPr bwMode="auto">
          <a:xfrm>
            <a:off x="1028700" y="1600200"/>
            <a:ext cx="7385534" cy="340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024744" cy="1143000"/>
          </a:xfrm>
        </p:spPr>
        <p:txBody>
          <a:bodyPr/>
          <a:lstStyle/>
          <a:p>
            <a:r>
              <a:rPr lang="en-US" dirty="0" smtClean="0"/>
              <a:t>Rule of Thirds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600" y="1371600"/>
            <a:ext cx="4114800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26329" y="1371600"/>
            <a:ext cx="7620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81600" y="1366157"/>
            <a:ext cx="7620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30480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4600" y="48006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3682093" y="2819400"/>
            <a:ext cx="364671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037364" y="2819400"/>
            <a:ext cx="364671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720193" y="4582886"/>
            <a:ext cx="364671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042806" y="4572000"/>
            <a:ext cx="364671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7329" y="3303814"/>
            <a:ext cx="188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*Creates OFF-CENTER emphasis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9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2201</TotalTime>
  <Words>269</Words>
  <Application>Microsoft Office PowerPoint</Application>
  <PresentationFormat>On-screen Show (4:3)</PresentationFormat>
  <Paragraphs>71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Century Gothic</vt:lpstr>
      <vt:lpstr>Wingdings</vt:lpstr>
      <vt:lpstr>Wingdings 2</vt:lpstr>
      <vt:lpstr>Austin</vt:lpstr>
      <vt:lpstr>PowerPoint Presentation</vt:lpstr>
      <vt:lpstr>Composition &amp; Photography</vt:lpstr>
      <vt:lpstr>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 of Thirds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Horizon Line</vt:lpstr>
      <vt:lpstr>PowerPoint Presentation</vt:lpstr>
      <vt:lpstr>FRAMING</vt:lpstr>
      <vt:lpstr>PowerPoint Presentation</vt:lpstr>
      <vt:lpstr>PowerPoint Presentation</vt:lpstr>
      <vt:lpstr>ANGLE OF VIEW  (viewpoint)</vt:lpstr>
      <vt:lpstr>1. Eye level (looking straight on)</vt:lpstr>
      <vt:lpstr>2. Below Eye Level (looking up)</vt:lpstr>
      <vt:lpstr>PowerPoint Presentation</vt:lpstr>
      <vt:lpstr>3. Above Eye Level (looking down)</vt:lpstr>
      <vt:lpstr>Other things to think about:</vt:lpstr>
      <vt:lpstr>PowerPoint Presentation</vt:lpstr>
      <vt:lpstr>…also  LIGHTING</vt:lpstr>
      <vt:lpstr>PowerPoint Presentation</vt:lpstr>
      <vt:lpstr>FOCAL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--or use COLOR SPLASH  in Photoshop </vt:lpstr>
      <vt:lpstr>PowerPoint Presentation</vt:lpstr>
      <vt:lpstr>PATTERN (repetition without a focal point) </vt:lpstr>
      <vt:lpstr>Illustrative</vt:lpstr>
      <vt:lpstr>PowerPoint Presentation</vt:lpstr>
      <vt:lpstr>PowerPoint Presentation</vt:lpstr>
      <vt:lpstr>   TRIPTYCHS</vt:lpstr>
      <vt:lpstr>PowerPoint Presentation</vt:lpstr>
      <vt:lpstr>PowerPoint Presentation</vt:lpstr>
      <vt:lpstr>PowerPoint Presentation</vt:lpstr>
      <vt:lpstr>PowerPoint Presentation</vt:lpstr>
      <vt:lpstr> COLOR POP</vt:lpstr>
      <vt:lpstr>PowerPoint Presentation</vt:lpstr>
      <vt:lpstr>PowerPoint Presentation</vt:lpstr>
      <vt:lpstr>Landscape images…</vt:lpstr>
      <vt:lpstr>Turn in best image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jeffers</dc:creator>
  <cp:lastModifiedBy>Sara Jeffers</cp:lastModifiedBy>
  <cp:revision>23</cp:revision>
  <dcterms:created xsi:type="dcterms:W3CDTF">2015-04-23T17:16:50Z</dcterms:created>
  <dcterms:modified xsi:type="dcterms:W3CDTF">2019-12-11T19:24:53Z</dcterms:modified>
</cp:coreProperties>
</file>